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6858000" cy="9144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C050"/>
    <a:srgbClr val="CF6D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53"/>
    <p:restoredTop sz="94867"/>
  </p:normalViewPr>
  <p:slideViewPr>
    <p:cSldViewPr snapToGrid="0" snapToObjects="1">
      <p:cViewPr>
        <p:scale>
          <a:sx n="99" d="100"/>
          <a:sy n="99" d="100"/>
        </p:scale>
        <p:origin x="2240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F29-0914-5F49-8343-EA11007C0653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86C7-0E46-864B-A8CF-20A1CBF825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41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F29-0914-5F49-8343-EA11007C0653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86C7-0E46-864B-A8CF-20A1CBF825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76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F29-0914-5F49-8343-EA11007C0653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86C7-0E46-864B-A8CF-20A1CBF825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338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F29-0914-5F49-8343-EA11007C0653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86C7-0E46-864B-A8CF-20A1CBF825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7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9"/>
            <a:ext cx="5829300" cy="181609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F29-0914-5F49-8343-EA11007C0653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86C7-0E46-864B-A8CF-20A1CBF825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66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F29-0914-5F49-8343-EA11007C0653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86C7-0E46-864B-A8CF-20A1CBF825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80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2" y="2046818"/>
            <a:ext cx="303133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F29-0914-5F49-8343-EA11007C0653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86C7-0E46-864B-A8CF-20A1CBF825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16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F29-0914-5F49-8343-EA11007C0653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86C7-0E46-864B-A8CF-20A1CBF825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80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F29-0914-5F49-8343-EA11007C0653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86C7-0E46-864B-A8CF-20A1CBF825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88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3" y="364066"/>
            <a:ext cx="2256235" cy="15494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3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F29-0914-5F49-8343-EA11007C0653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86C7-0E46-864B-A8CF-20A1CBF825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07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F29-0914-5F49-8343-EA11007C0653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86C7-0E46-864B-A8CF-20A1CBF825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26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F4F29-0914-5F49-8343-EA11007C0653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486C7-0E46-864B-A8CF-20A1CBF825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99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858" y="0"/>
            <a:ext cx="1769050" cy="8833187"/>
          </a:xfrm>
          <a:prstGeom prst="rect">
            <a:avLst/>
          </a:prstGeom>
          <a:solidFill>
            <a:srgbClr val="CF6D9F">
              <a:alpha val="90980"/>
            </a:srgb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sz="1400" b="1" dirty="0">
              <a:latin typeface="Abadi MT Condensed Extra Bold"/>
              <a:cs typeface="Abadi MT Condensed Extra Bold"/>
            </a:endParaRPr>
          </a:p>
          <a:p>
            <a:endParaRPr lang="fr-FR" sz="1400" b="1" dirty="0">
              <a:latin typeface="Abadi MT Condensed Extra Bold"/>
              <a:cs typeface="Abadi MT Condensed Extra Bold"/>
            </a:endParaRPr>
          </a:p>
          <a:p>
            <a:endParaRPr lang="fr-FR" sz="1400" b="1" dirty="0">
              <a:latin typeface="Abadi MT Condensed Extra Bold"/>
              <a:cs typeface="Abadi MT Condensed Extra Bold"/>
            </a:endParaRPr>
          </a:p>
          <a:p>
            <a:endParaRPr lang="fr-FR" sz="1400" b="1" dirty="0">
              <a:latin typeface="Abadi MT Condensed Extra Bold"/>
              <a:cs typeface="Abadi MT Condensed Extra Bold"/>
            </a:endParaRPr>
          </a:p>
          <a:p>
            <a:endParaRPr lang="fr-FR" sz="1200" b="1" dirty="0">
              <a:solidFill>
                <a:schemeClr val="bg1"/>
              </a:solidFill>
              <a:latin typeface="Candara" panose="020E0502030303020204" pitchFamily="34" charset="0"/>
              <a:cs typeface="Abadi MT Condensed Light"/>
            </a:endParaRPr>
          </a:p>
          <a:p>
            <a:r>
              <a:rPr lang="fr-FR" sz="2000" b="1" dirty="0">
                <a:solidFill>
                  <a:schemeClr val="bg1"/>
                </a:solidFill>
                <a:latin typeface="Candara" panose="020E0502030303020204" pitchFamily="34" charset="0"/>
                <a:cs typeface="Abadi MT Condensed Light"/>
              </a:rPr>
              <a:t>12, rue de l’Esplanade de l’Arche AIX EN PROVENCE (13090)</a:t>
            </a:r>
          </a:p>
          <a:p>
            <a:endParaRPr lang="fr-FR" sz="1200" b="1" dirty="0">
              <a:solidFill>
                <a:schemeClr val="bg1"/>
              </a:solidFill>
              <a:latin typeface="Candara" panose="020E0502030303020204" pitchFamily="34" charset="0"/>
              <a:cs typeface="Abadi MT Condensed Light"/>
            </a:endParaRPr>
          </a:p>
          <a:p>
            <a:pPr marL="171450" indent="-171450">
              <a:buFont typeface="Arial"/>
              <a:buChar char="•"/>
            </a:pPr>
            <a:r>
              <a:rPr lang="fr-FR" sz="1200" dirty="0">
                <a:solidFill>
                  <a:schemeClr val="bg1"/>
                </a:solidFill>
                <a:latin typeface="Candara" panose="020E0502030303020204" pitchFamily="34" charset="0"/>
                <a:cs typeface="Abadi MT Condensed Light"/>
              </a:rPr>
              <a:t>En centre-ville d’Aix-en-Provence</a:t>
            </a:r>
          </a:p>
          <a:p>
            <a:pPr marL="171450" indent="-171450">
              <a:buFont typeface="Arial"/>
              <a:buChar char="•"/>
            </a:pPr>
            <a:endParaRPr lang="fr-FR" sz="1200" dirty="0">
              <a:solidFill>
                <a:schemeClr val="bg1"/>
              </a:solidFill>
              <a:latin typeface="Candara" panose="020E0502030303020204" pitchFamily="34" charset="0"/>
              <a:cs typeface="Abadi MT Condensed Light"/>
            </a:endParaRPr>
          </a:p>
          <a:p>
            <a:pPr marL="171450" indent="-171450">
              <a:buFont typeface="Arial"/>
              <a:buChar char="•"/>
            </a:pPr>
            <a:r>
              <a:rPr lang="fr-FR" sz="1200" dirty="0">
                <a:solidFill>
                  <a:schemeClr val="bg1"/>
                </a:solidFill>
                <a:latin typeface="Candara" panose="020E0502030303020204" pitchFamily="34" charset="0"/>
                <a:cs typeface="Abadi MT Condensed Light"/>
              </a:rPr>
              <a:t>Desservi par les lignes de bus</a:t>
            </a:r>
          </a:p>
          <a:p>
            <a:pPr marL="171450" indent="-171450">
              <a:buFont typeface="Arial"/>
              <a:buChar char="•"/>
            </a:pPr>
            <a:endParaRPr lang="fr-FR" sz="1200" dirty="0">
              <a:solidFill>
                <a:schemeClr val="bg1"/>
              </a:solidFill>
              <a:latin typeface="Candara" panose="020E0502030303020204" pitchFamily="34" charset="0"/>
              <a:cs typeface="Abadi MT Condensed Light"/>
            </a:endParaRPr>
          </a:p>
          <a:p>
            <a:pPr marL="171450" indent="-171450">
              <a:buFont typeface="Arial"/>
              <a:buChar char="•"/>
            </a:pPr>
            <a:r>
              <a:rPr lang="fr-FR" sz="1200" dirty="0">
                <a:solidFill>
                  <a:schemeClr val="bg1"/>
                </a:solidFill>
                <a:latin typeface="Candara" panose="020E0502030303020204" pitchFamily="34" charset="0"/>
                <a:cs typeface="Abadi MT Condensed Light"/>
              </a:rPr>
              <a:t>A proximité immédiate de la gare routière de l’Esplanade</a:t>
            </a:r>
          </a:p>
          <a:p>
            <a:pPr marL="171450" indent="-171450">
              <a:buFont typeface="Arial"/>
              <a:buChar char="•"/>
            </a:pPr>
            <a:endParaRPr lang="fr-FR" sz="1200" dirty="0">
              <a:solidFill>
                <a:schemeClr val="bg1"/>
              </a:solidFill>
              <a:latin typeface="Candara" panose="020E0502030303020204" pitchFamily="34" charset="0"/>
              <a:cs typeface="Abadi MT Condensed Light"/>
            </a:endParaRPr>
          </a:p>
          <a:p>
            <a:endParaRPr lang="fr-FR" sz="1400" b="1" dirty="0">
              <a:solidFill>
                <a:schemeClr val="bg1"/>
              </a:solidFill>
              <a:latin typeface="Candara" panose="020E0502030303020204" pitchFamily="34" charset="0"/>
              <a:cs typeface="Abadi MT Condensed Extra Bold"/>
            </a:endParaRPr>
          </a:p>
          <a:p>
            <a:r>
              <a:rPr lang="fr-FR" b="1" dirty="0">
                <a:solidFill>
                  <a:schemeClr val="bg1"/>
                </a:solidFill>
                <a:latin typeface="Candara" panose="020E0502030303020204" pitchFamily="34" charset="0"/>
                <a:cs typeface="Abadi MT Condensed Extra Bold"/>
              </a:rPr>
              <a:t>Les points forts du quartier</a:t>
            </a:r>
          </a:p>
          <a:p>
            <a:endParaRPr lang="fr-FR" sz="1400" b="1" dirty="0">
              <a:solidFill>
                <a:schemeClr val="bg1"/>
              </a:solidFill>
              <a:latin typeface="Candara" panose="020E0502030303020204" pitchFamily="34" charset="0"/>
              <a:cs typeface="Abadi MT Condensed Extra Bold"/>
            </a:endParaRPr>
          </a:p>
          <a:p>
            <a:endParaRPr lang="fr-FR" sz="1400" b="1" dirty="0">
              <a:solidFill>
                <a:schemeClr val="bg1"/>
              </a:solidFill>
              <a:latin typeface="Candara" panose="020E0502030303020204" pitchFamily="34" charset="0"/>
              <a:cs typeface="Abadi MT Condensed Extra Bold"/>
            </a:endParaRPr>
          </a:p>
          <a:p>
            <a:endParaRPr lang="fr-FR" sz="1400" b="1" dirty="0">
              <a:solidFill>
                <a:schemeClr val="bg1"/>
              </a:solidFill>
              <a:latin typeface="Candara" panose="020E0502030303020204" pitchFamily="34" charset="0"/>
              <a:cs typeface="Abadi MT Condensed Extra Bold"/>
            </a:endParaRPr>
          </a:p>
          <a:p>
            <a:endParaRPr lang="fr-FR" sz="1400" b="1" dirty="0">
              <a:solidFill>
                <a:schemeClr val="bg1"/>
              </a:solidFill>
              <a:latin typeface="Candara" panose="020E0502030303020204" pitchFamily="34" charset="0"/>
              <a:cs typeface="Abadi MT Condensed Extra Bold"/>
            </a:endParaRPr>
          </a:p>
          <a:p>
            <a:r>
              <a:rPr lang="fr-FR" sz="2000" b="1" dirty="0">
                <a:solidFill>
                  <a:schemeClr val="bg1"/>
                </a:solidFill>
                <a:latin typeface="Candara" panose="020E0502030303020204" pitchFamily="34" charset="0"/>
                <a:cs typeface="Abadi MT Condensed Extra Bold"/>
              </a:rPr>
              <a:t>Les services de la résidence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8769417"/>
            <a:ext cx="6872941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Bureaux: FIDUCY INVEST - Gare de Bordeaux Saint Jean Pavillon Nord</a:t>
            </a:r>
            <a:r>
              <a:rPr lang="fr-FR" sz="1000" dirty="0">
                <a:solidFill>
                  <a:schemeClr val="bg1"/>
                </a:solidFill>
              </a:rPr>
              <a:t> - </a:t>
            </a:r>
            <a:r>
              <a:rPr lang="fr-FR" sz="1000" b="1" dirty="0">
                <a:solidFill>
                  <a:schemeClr val="bg1"/>
                </a:solidFill>
              </a:rPr>
              <a:t>Parvis Louis Armand – CS21912</a:t>
            </a:r>
            <a:r>
              <a:rPr lang="fr-FR" sz="1000" dirty="0">
                <a:solidFill>
                  <a:schemeClr val="bg1"/>
                </a:solidFill>
              </a:rPr>
              <a:t> - </a:t>
            </a:r>
            <a:r>
              <a:rPr lang="fr-FR" sz="1000" b="1" dirty="0">
                <a:solidFill>
                  <a:schemeClr val="bg1"/>
                </a:solidFill>
              </a:rPr>
              <a:t>33082 Bordeaux Cedex– Siège: 18 bis Rue Jean Macé – 33130 Bègles - Tél : 06 22 19 04 25 -  RCS 803 888 965 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193189" y="65209"/>
            <a:ext cx="4006710" cy="12003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b="1" dirty="0">
                <a:latin typeface="Abadi MT Condensed Extra Bold"/>
                <a:cs typeface="Abadi MT Condensed Extra Bold"/>
              </a:rPr>
              <a:t>RESIDENCE AIX ROSSINI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168798" y="6883883"/>
            <a:ext cx="18484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Abadi MT Condensed Light"/>
                <a:cs typeface="Abadi MT Condensed Light"/>
              </a:rPr>
              <a:t>Services offerts :</a:t>
            </a:r>
          </a:p>
          <a:p>
            <a:endParaRPr lang="fr-FR" sz="1400" dirty="0">
              <a:latin typeface="Abadi MT Condensed Light"/>
              <a:cs typeface="Abadi MT Condensed Light"/>
            </a:endParaRPr>
          </a:p>
          <a:p>
            <a:pPr marL="285750" indent="-285750">
              <a:buFont typeface="Arial"/>
              <a:buChar char="•"/>
            </a:pPr>
            <a:r>
              <a:rPr lang="fr-FR" sz="1200" dirty="0">
                <a:latin typeface="Abadi MT Condensed Light"/>
                <a:cs typeface="Abadi MT Condensed Light"/>
              </a:rPr>
              <a:t>Digicode</a:t>
            </a:r>
          </a:p>
          <a:p>
            <a:pPr marL="285750" indent="-285750">
              <a:buFont typeface="Arial"/>
              <a:buChar char="•"/>
            </a:pPr>
            <a:r>
              <a:rPr lang="fr-FR" sz="1200" dirty="0">
                <a:latin typeface="Abadi MT Condensed Light"/>
                <a:cs typeface="Abadi MT Condensed Light"/>
              </a:rPr>
              <a:t>Intendant</a:t>
            </a:r>
          </a:p>
          <a:p>
            <a:pPr marL="285750" indent="-285750">
              <a:buFont typeface="Arial"/>
              <a:buChar char="•"/>
            </a:pPr>
            <a:r>
              <a:rPr lang="fr-FR" sz="1200" dirty="0">
                <a:latin typeface="Abadi MT Condensed Light"/>
                <a:cs typeface="Abadi MT Condensed Light"/>
              </a:rPr>
              <a:t>Foyer/salle TV</a:t>
            </a:r>
          </a:p>
          <a:p>
            <a:pPr marL="285750" indent="-285750">
              <a:buFont typeface="Arial"/>
              <a:buChar char="•"/>
            </a:pPr>
            <a:r>
              <a:rPr lang="fr-FR" sz="1200" dirty="0">
                <a:latin typeface="Abadi MT Condensed Light"/>
                <a:cs typeface="Abadi MT Condensed Light"/>
              </a:rPr>
              <a:t>Aspirateur</a:t>
            </a:r>
          </a:p>
          <a:p>
            <a:pPr marL="285750" indent="-285750">
              <a:buFont typeface="Arial"/>
              <a:buChar char="•"/>
            </a:pPr>
            <a:r>
              <a:rPr lang="fr-FR" sz="1200" dirty="0">
                <a:latin typeface="Abadi MT Condensed Light"/>
                <a:cs typeface="Abadi MT Condensed Light"/>
              </a:rPr>
              <a:t>Local à vélos clos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542782" y="6884500"/>
            <a:ext cx="18484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Abadi MT Condensed Light"/>
                <a:cs typeface="Abadi MT Condensed Light"/>
              </a:rPr>
              <a:t>Services en option :</a:t>
            </a:r>
          </a:p>
          <a:p>
            <a:endParaRPr lang="fr-FR" sz="1400" dirty="0">
              <a:latin typeface="Abadi MT Condensed Light"/>
              <a:cs typeface="Abadi MT Condensed Light"/>
            </a:endParaRPr>
          </a:p>
          <a:p>
            <a:pPr marL="285750" indent="-285750">
              <a:buFont typeface="Arial"/>
              <a:buChar char="•"/>
            </a:pPr>
            <a:r>
              <a:rPr lang="fr-FR" sz="1200" dirty="0">
                <a:latin typeface="Abadi MT Condensed Light"/>
                <a:cs typeface="Abadi MT Condensed Light"/>
              </a:rPr>
              <a:t>Laverie</a:t>
            </a:r>
          </a:p>
          <a:p>
            <a:pPr marL="285750" indent="-285750">
              <a:buFont typeface="Arial"/>
              <a:buChar char="•"/>
            </a:pPr>
            <a:r>
              <a:rPr lang="fr-FR" sz="1200" dirty="0">
                <a:latin typeface="Abadi MT Condensed Light"/>
                <a:cs typeface="Abadi MT Condensed Light"/>
              </a:rPr>
              <a:t>Linge de maison</a:t>
            </a:r>
          </a:p>
          <a:p>
            <a:pPr marL="285750" indent="-285750">
              <a:buFont typeface="Arial"/>
              <a:buChar char="•"/>
            </a:pPr>
            <a:r>
              <a:rPr lang="fr-FR" sz="1200" dirty="0">
                <a:latin typeface="Abadi MT Condensed Light"/>
                <a:cs typeface="Abadi MT Condensed Light"/>
              </a:rPr>
              <a:t>Ménage</a:t>
            </a:r>
          </a:p>
          <a:p>
            <a:pPr marL="285750" indent="-285750">
              <a:buFont typeface="Arial"/>
              <a:buChar char="•"/>
            </a:pPr>
            <a:r>
              <a:rPr lang="fr-FR" sz="1200" dirty="0">
                <a:latin typeface="Abadi MT Condensed Light"/>
                <a:cs typeface="Abadi MT Condensed Light"/>
              </a:rPr>
              <a:t>Parking</a:t>
            </a:r>
          </a:p>
          <a:p>
            <a:pPr marL="285750" indent="-285750">
              <a:buFont typeface="Arial"/>
              <a:buChar char="•"/>
            </a:pPr>
            <a:r>
              <a:rPr lang="fr-FR" sz="1200" dirty="0">
                <a:latin typeface="Abadi MT Condensed Light"/>
                <a:cs typeface="Abadi MT Condensed Light"/>
              </a:rPr>
              <a:t>WIFI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4003095" y="6990134"/>
            <a:ext cx="0" cy="1600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097940" y="4863267"/>
            <a:ext cx="44907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1200" dirty="0">
                <a:latin typeface="Abadi MT Condensed Light"/>
                <a:cs typeface="Abadi MT Condensed Light"/>
              </a:rPr>
              <a:t>Position stratégique : </a:t>
            </a:r>
          </a:p>
          <a:p>
            <a:pPr marL="742950" lvl="1" indent="-285750">
              <a:buFont typeface="Arial"/>
              <a:buChar char="•"/>
            </a:pPr>
            <a:r>
              <a:rPr lang="fr-FR" sz="1200" dirty="0">
                <a:latin typeface="Abadi MT Condensed Light"/>
                <a:cs typeface="Abadi MT Condensed Light"/>
              </a:rPr>
              <a:t>Proche du centre-ville : près de la poste centrale, de la gare routière et des </a:t>
            </a:r>
            <a:r>
              <a:rPr lang="fr-FR" sz="1200" dirty="0" err="1">
                <a:latin typeface="Abadi MT Condensed Light"/>
                <a:cs typeface="Abadi MT Condensed Light"/>
              </a:rPr>
              <a:t>commercies</a:t>
            </a:r>
            <a:endParaRPr lang="fr-FR" sz="1200" dirty="0">
              <a:latin typeface="Abadi MT Condensed Light"/>
              <a:cs typeface="Abadi MT Condensed Light"/>
            </a:endParaRPr>
          </a:p>
          <a:p>
            <a:pPr marL="742950" lvl="1" indent="-285750">
              <a:buFont typeface="Arial"/>
              <a:buChar char="•"/>
            </a:pPr>
            <a:r>
              <a:rPr lang="fr-FR" sz="1200" dirty="0">
                <a:latin typeface="Abadi MT Condensed Light"/>
                <a:cs typeface="Abadi MT Condensed Light"/>
              </a:rPr>
              <a:t>Proche des écoles : à quelques minutes en Bus de la Faculté de Lettres, de la Faculté d’Economie et de Droit, du Campus </a:t>
            </a:r>
            <a:r>
              <a:rPr lang="fr-FR" sz="1200" dirty="0" err="1">
                <a:latin typeface="Abadi MT Condensed Light"/>
                <a:cs typeface="Abadi MT Condensed Light"/>
              </a:rPr>
              <a:t>Montperrin</a:t>
            </a:r>
            <a:r>
              <a:rPr lang="fr-FR" sz="1200" dirty="0">
                <a:latin typeface="Abadi MT Condensed Light"/>
                <a:cs typeface="Abadi MT Condensed Light"/>
              </a:rPr>
              <a:t>, de l’IEP, des écoles d’ingénieur…</a:t>
            </a:r>
          </a:p>
          <a:p>
            <a:pPr marL="742950" lvl="1" indent="-285750">
              <a:buFont typeface="Arial"/>
              <a:buChar char="•"/>
            </a:pPr>
            <a:endParaRPr lang="fr-FR" sz="1200" dirty="0">
              <a:latin typeface="Abadi MT Condensed Light"/>
              <a:cs typeface="Abadi MT Condensed Light"/>
            </a:endParaRPr>
          </a:p>
          <a:p>
            <a:pPr marL="285750" indent="-285750">
              <a:buFont typeface="Arial"/>
              <a:buChar char="•"/>
            </a:pPr>
            <a:r>
              <a:rPr lang="fr-FR" sz="1200" dirty="0">
                <a:latin typeface="Abadi MT Condensed Light"/>
                <a:cs typeface="Abadi MT Condensed Light"/>
              </a:rPr>
              <a:t>Quartier très dynamique : supermarchés, épiceries, boulangeries, pressing, coiffeur, pharmacie, médecin…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166843" y="1347162"/>
            <a:ext cx="1105473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>
                <a:latin typeface="Abadi MT Condensed Light"/>
                <a:cs typeface="Abadi MT Condensed Light"/>
              </a:rPr>
              <a:t>Réf. : 379 B</a:t>
            </a:r>
          </a:p>
        </p:txBody>
      </p:sp>
      <p:pic>
        <p:nvPicPr>
          <p:cNvPr id="6" name="Image 5" descr="logochart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640" y="-8928"/>
            <a:ext cx="1915197" cy="941257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AE71AD2-A6EE-4148-B293-4A2E609C6B01}"/>
              </a:ext>
            </a:extLst>
          </p:cNvPr>
          <p:cNvSpPr txBox="1"/>
          <p:nvPr/>
        </p:nvSpPr>
        <p:spPr>
          <a:xfrm>
            <a:off x="5053092" y="1346517"/>
            <a:ext cx="1769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badi MT Condensed Light" panose="020B0306030101010103" pitchFamily="34" charset="77"/>
                <a:cs typeface="Abadi" panose="020F0502020204030204" pitchFamily="34" charset="0"/>
              </a:rPr>
              <a:t>LMNP d’occasion</a:t>
            </a:r>
          </a:p>
        </p:txBody>
      </p:sp>
      <p:pic>
        <p:nvPicPr>
          <p:cNvPr id="14" name="Image 13" descr="Une image contenant texte, carte&#10;&#10;&#10;&#10;Description générée automatiquement">
            <a:extLst>
              <a:ext uri="{FF2B5EF4-FFF2-40B4-BE49-F238E27FC236}">
                <a16:creationId xmlns:a16="http://schemas.microsoft.com/office/drawing/2014/main" id="{15C475CE-2C31-C047-9A60-625DD2BF0F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6961" y="1924963"/>
            <a:ext cx="3412864" cy="26154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9381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29" y="982625"/>
            <a:ext cx="1851321" cy="7909858"/>
          </a:xfrm>
          <a:prstGeom prst="rect">
            <a:avLst/>
          </a:prstGeom>
          <a:solidFill>
            <a:srgbClr val="CF6D9F">
              <a:alpha val="90000"/>
            </a:srgb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sz="2400" b="1" dirty="0">
              <a:latin typeface="Abadi MT Condensed Extra Bold"/>
              <a:cs typeface="Abadi MT Condensed Extra Bold"/>
            </a:endParaRPr>
          </a:p>
          <a:p>
            <a:endParaRPr lang="fr-FR" sz="2000" b="1" i="1" dirty="0">
              <a:solidFill>
                <a:schemeClr val="bg1"/>
              </a:solidFill>
              <a:latin typeface="Abadi MT Condensed Light"/>
              <a:cs typeface="Abadi MT Condensed Light"/>
            </a:endParaRPr>
          </a:p>
          <a:p>
            <a:r>
              <a:rPr lang="fr-FR" sz="2400" b="1" dirty="0">
                <a:solidFill>
                  <a:schemeClr val="bg1"/>
                </a:solidFill>
                <a:latin typeface="Candara" panose="020E0502030303020204" pitchFamily="34" charset="0"/>
                <a:cs typeface="Diwan Kufi" pitchFamily="2" charset="-78"/>
              </a:rPr>
              <a:t>Studio au 5</a:t>
            </a:r>
            <a:r>
              <a:rPr lang="fr-FR" sz="2400" b="1" baseline="30000" dirty="0">
                <a:solidFill>
                  <a:schemeClr val="bg1"/>
                </a:solidFill>
                <a:latin typeface="Candara" panose="020E0502030303020204" pitchFamily="34" charset="0"/>
                <a:cs typeface="Diwan Kufi" pitchFamily="2" charset="-78"/>
              </a:rPr>
              <a:t>ème</a:t>
            </a:r>
            <a:r>
              <a:rPr lang="fr-FR" sz="2400" b="1" dirty="0">
                <a:solidFill>
                  <a:schemeClr val="bg1"/>
                </a:solidFill>
                <a:latin typeface="Candara" panose="020E0502030303020204" pitchFamily="34" charset="0"/>
                <a:cs typeface="Diwan Kufi" pitchFamily="2" charset="-78"/>
              </a:rPr>
              <a:t> étage</a:t>
            </a:r>
          </a:p>
          <a:p>
            <a:endParaRPr lang="fr-FR" sz="2000" b="1" i="1" dirty="0">
              <a:solidFill>
                <a:schemeClr val="bg1"/>
              </a:solidFill>
              <a:latin typeface="Candara" panose="020E0502030303020204" pitchFamily="34" charset="0"/>
              <a:cs typeface="Diwan Kufi" pitchFamily="2" charset="-78"/>
            </a:endParaRPr>
          </a:p>
          <a:p>
            <a:r>
              <a:rPr lang="fr-FR" sz="2400" b="1" dirty="0">
                <a:solidFill>
                  <a:schemeClr val="bg1"/>
                </a:solidFill>
                <a:latin typeface="Candara" panose="020E0502030303020204" pitchFamily="34" charset="0"/>
                <a:cs typeface="Diwan Kufi" pitchFamily="2" charset="-78"/>
              </a:rPr>
              <a:t>16,37 m2</a:t>
            </a:r>
          </a:p>
          <a:p>
            <a:endParaRPr lang="fr-FR" sz="2400" b="1" dirty="0">
              <a:solidFill>
                <a:schemeClr val="bg1"/>
              </a:solidFill>
              <a:latin typeface="Candara" panose="020E0502030303020204" pitchFamily="34" charset="0"/>
              <a:cs typeface="Diwan Kufi" pitchFamily="2" charset="-78"/>
            </a:endParaRPr>
          </a:p>
          <a:p>
            <a:endParaRPr lang="fr-FR" sz="2400" b="1" dirty="0">
              <a:solidFill>
                <a:schemeClr val="bg1"/>
              </a:solidFill>
              <a:latin typeface="Candara" panose="020E0502030303020204" pitchFamily="34" charset="0"/>
              <a:cs typeface="Diwan Kufi" pitchFamily="2" charset="-78"/>
            </a:endParaRPr>
          </a:p>
          <a:p>
            <a:r>
              <a:rPr lang="fr-FR" sz="2400" b="1" dirty="0">
                <a:solidFill>
                  <a:schemeClr val="bg1"/>
                </a:solidFill>
                <a:latin typeface="Candara" panose="020E0502030303020204" pitchFamily="34" charset="0"/>
                <a:cs typeface="Diwan Kufi" pitchFamily="2" charset="-78"/>
              </a:rPr>
              <a:t>Gestionnaire</a:t>
            </a:r>
          </a:p>
          <a:p>
            <a:r>
              <a:rPr lang="fr-FR" sz="2400" dirty="0">
                <a:solidFill>
                  <a:schemeClr val="bg1"/>
                </a:solidFill>
                <a:latin typeface="Candara" panose="020E0502030303020204" pitchFamily="34" charset="0"/>
                <a:cs typeface="Diwan Kufi" pitchFamily="2" charset="-78"/>
              </a:rPr>
              <a:t>OHLE</a:t>
            </a:r>
            <a:endParaRPr lang="fr-FR" sz="2400" b="1" dirty="0">
              <a:solidFill>
                <a:schemeClr val="bg1"/>
              </a:solidFill>
              <a:latin typeface="Candara" panose="020E0502030303020204" pitchFamily="34" charset="0"/>
              <a:cs typeface="Diwan Kufi" pitchFamily="2" charset="-78"/>
            </a:endParaRPr>
          </a:p>
          <a:p>
            <a:endParaRPr lang="fr-FR" sz="2400" b="1" dirty="0">
              <a:solidFill>
                <a:schemeClr val="bg1"/>
              </a:solidFill>
              <a:latin typeface="Candara" panose="020E0502030303020204" pitchFamily="34" charset="0"/>
              <a:cs typeface="Diwan Kufi" pitchFamily="2" charset="-78"/>
            </a:endParaRPr>
          </a:p>
          <a:p>
            <a:endParaRPr lang="fr-FR" sz="2400" b="1" dirty="0">
              <a:solidFill>
                <a:schemeClr val="bg1"/>
              </a:solidFill>
              <a:latin typeface="Candara" panose="020E0502030303020204" pitchFamily="34" charset="0"/>
              <a:cs typeface="Diwan Kufi" pitchFamily="2" charset="-78"/>
            </a:endParaRPr>
          </a:p>
          <a:p>
            <a:endParaRPr lang="fr-FR" sz="2400" b="1" dirty="0">
              <a:solidFill>
                <a:schemeClr val="bg1"/>
              </a:solidFill>
              <a:latin typeface="Candara" panose="020E0502030303020204" pitchFamily="34" charset="0"/>
              <a:cs typeface="Diwan Kufi" pitchFamily="2" charset="-78"/>
            </a:endParaRPr>
          </a:p>
          <a:p>
            <a:r>
              <a:rPr lang="fr-FR" sz="2400" b="1" dirty="0">
                <a:solidFill>
                  <a:schemeClr val="bg1"/>
                </a:solidFill>
                <a:latin typeface="Candara" panose="020E0502030303020204" pitchFamily="34" charset="0"/>
                <a:cs typeface="Diwan Kufi" pitchFamily="2" charset="-78"/>
              </a:rPr>
              <a:t>Tarifs</a:t>
            </a:r>
            <a:endParaRPr lang="fr-FR" sz="3200" dirty="0">
              <a:solidFill>
                <a:schemeClr val="bg1"/>
              </a:solidFill>
              <a:latin typeface="Candara" panose="020E0502030303020204" pitchFamily="34" charset="0"/>
              <a:cs typeface="Diwan Kufi" pitchFamily="2" charset="-78"/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8769417"/>
            <a:ext cx="6872941" cy="40011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Bureaux: FIDUCY INVEST - Gare de Bordeaux Saint Jean Pavillon Nord</a:t>
            </a:r>
            <a:r>
              <a:rPr lang="fr-FR" sz="1000" dirty="0">
                <a:solidFill>
                  <a:schemeClr val="bg1"/>
                </a:solidFill>
              </a:rPr>
              <a:t> - </a:t>
            </a:r>
            <a:r>
              <a:rPr lang="fr-FR" sz="1000" b="1" dirty="0">
                <a:solidFill>
                  <a:schemeClr val="bg1"/>
                </a:solidFill>
              </a:rPr>
              <a:t>Parvis Louis Armand – CS21912</a:t>
            </a:r>
            <a:r>
              <a:rPr lang="fr-FR" sz="1000" dirty="0">
                <a:solidFill>
                  <a:schemeClr val="bg1"/>
                </a:solidFill>
              </a:rPr>
              <a:t> - </a:t>
            </a:r>
            <a:r>
              <a:rPr lang="fr-FR" sz="1000" b="1" dirty="0">
                <a:solidFill>
                  <a:schemeClr val="bg1"/>
                </a:solidFill>
              </a:rPr>
              <a:t>33082 Bordeaux Cedex– Siège: 18 bis Rue Jean Macé – 33130 Bègles - Tél : 06 22 19 04 25 -  RCS 803 888 965  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137960"/>
              </p:ext>
            </p:extLst>
          </p:nvPr>
        </p:nvGraphicFramePr>
        <p:xfrm>
          <a:off x="2000757" y="5791984"/>
          <a:ext cx="4698654" cy="925518"/>
        </p:xfrm>
        <a:graphic>
          <a:graphicData uri="http://schemas.openxmlformats.org/drawingml/2006/table">
            <a:tbl>
              <a:tblPr/>
              <a:tblGrid>
                <a:gridCol w="1566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6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6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275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Abadi MT Condensed Light"/>
                          <a:cs typeface="Abadi MT Condensed Light"/>
                        </a:rPr>
                        <a:t>Prix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Abadi MT Condensed Light"/>
                          <a:cs typeface="Abadi MT Condensed Light"/>
                        </a:rPr>
                        <a:t>TVA S/commission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Abadi MT Condensed Light"/>
                          <a:cs typeface="Abadi MT Condensed Light"/>
                        </a:rPr>
                        <a:t>TOTAL FAI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75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badi MT Condensed Light"/>
                          <a:cs typeface="Abadi MT Condensed Light"/>
                        </a:rPr>
                        <a:t>82.500 €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Light"/>
                        <a:cs typeface="Abadi MT Condensed Ligh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badi MT Condensed Light"/>
                          <a:cs typeface="Abadi MT Condensed Light"/>
                        </a:rPr>
                        <a:t>1.500 €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badi MT Condensed Light"/>
                        <a:cs typeface="Abadi MT Condensed Ligh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MT Condensed Light"/>
                          <a:cs typeface="Abadi MT Condensed Light"/>
                        </a:rPr>
                        <a:t>84.000 €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866396"/>
              </p:ext>
            </p:extLst>
          </p:nvPr>
        </p:nvGraphicFramePr>
        <p:xfrm>
          <a:off x="2000756" y="6865488"/>
          <a:ext cx="4698656" cy="900766"/>
        </p:xfrm>
        <a:graphic>
          <a:graphicData uri="http://schemas.openxmlformats.org/drawingml/2006/table">
            <a:tbl>
              <a:tblPr/>
              <a:tblGrid>
                <a:gridCol w="1174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6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371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Abadi MT Condensed Light"/>
                          <a:cs typeface="Abadi MT Condensed Light"/>
                        </a:rPr>
                        <a:t>Loyer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C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Abadi MT Condensed Light"/>
                          <a:cs typeface="Abadi MT Condensed Light"/>
                        </a:rPr>
                        <a:t>Rentabilité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C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Abadi MT Condensed Light"/>
                          <a:cs typeface="Abadi MT Condensed Light"/>
                        </a:rPr>
                        <a:t>Prévisionnel Charges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C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Abadi MT Condensed Light"/>
                          <a:cs typeface="Abadi MT Condensed Light"/>
                        </a:rPr>
                        <a:t>Prévisionnel Taxe Foncière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C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3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MT Condensed Light"/>
                          <a:cs typeface="Abadi MT Condensed Light"/>
                        </a:rPr>
                        <a:t>3805,32 €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badi MT Condensed Light"/>
                          <a:cs typeface="Abadi MT Condensed Light"/>
                        </a:rPr>
                        <a:t>4,6 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MT Condensed Light"/>
                          <a:cs typeface="Abadi MT Condensed Light"/>
                        </a:rPr>
                        <a:t>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MT Condensed Light"/>
                          <a:cs typeface="Abadi MT Condensed Light"/>
                        </a:rPr>
                        <a:t>200 € 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MT Condensed Light"/>
                          <a:cs typeface="Abadi MT Condensed Light"/>
                        </a:rPr>
                        <a:t>350 € 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006989" y="3889496"/>
            <a:ext cx="45022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fr-FR" sz="1200" dirty="0">
                <a:latin typeface="Abadi MT Condensed Light"/>
                <a:cs typeface="Abadi MT Condensed Light"/>
              </a:rPr>
              <a:t>Exploitant de résidences étudiantes en France depuis plus de 25 ans</a:t>
            </a:r>
          </a:p>
          <a:p>
            <a:pPr marL="171450" indent="-171450">
              <a:buFont typeface="Arial"/>
              <a:buChar char="•"/>
            </a:pPr>
            <a:r>
              <a:rPr lang="fr-FR" sz="1200" dirty="0">
                <a:latin typeface="Abadi MT Condensed Light"/>
                <a:cs typeface="Abadi MT Condensed Light"/>
              </a:rPr>
              <a:t>46 résidences gérées pour un total de 6400 logements, sur 12 académies</a:t>
            </a:r>
          </a:p>
          <a:p>
            <a:pPr marL="171450" indent="-171450">
              <a:buFont typeface="Arial"/>
              <a:buChar char="•"/>
            </a:pPr>
            <a:r>
              <a:rPr lang="fr-FR" sz="1200" b="1" dirty="0">
                <a:latin typeface="Abadi MT Condensed Light"/>
                <a:cs typeface="Abadi MT Condensed Light"/>
              </a:rPr>
              <a:t>Taux de remplissage moyen de 93%</a:t>
            </a:r>
          </a:p>
          <a:p>
            <a:pPr marL="171450" indent="-171450">
              <a:buFont typeface="Arial"/>
              <a:buChar char="•"/>
            </a:pPr>
            <a:endParaRPr lang="fr-FR" sz="1200" dirty="0">
              <a:latin typeface="Abadi MT Condensed Light"/>
              <a:cs typeface="Abadi MT Condensed Light"/>
            </a:endParaRPr>
          </a:p>
          <a:p>
            <a:pPr marL="171450" indent="-171450">
              <a:buFont typeface="Arial"/>
              <a:buChar char="•"/>
            </a:pPr>
            <a:r>
              <a:rPr lang="fr-FR" sz="1200" u="sng" dirty="0">
                <a:latin typeface="Abadi MT Condensed Light"/>
                <a:cs typeface="Abadi MT Condensed Light"/>
              </a:rPr>
              <a:t>Exploitation de la résidence</a:t>
            </a:r>
          </a:p>
          <a:p>
            <a:pPr marL="628650" lvl="1" indent="-171450">
              <a:buFont typeface="Arial"/>
              <a:buChar char="•"/>
            </a:pPr>
            <a:r>
              <a:rPr lang="fr-FR" sz="1200" b="1" dirty="0">
                <a:latin typeface="Abadi MT Condensed Light"/>
                <a:cs typeface="Abadi MT Condensed Light"/>
              </a:rPr>
              <a:t>Bail </a:t>
            </a:r>
            <a:r>
              <a:rPr lang="fr-FR" sz="1200" dirty="0">
                <a:latin typeface="Abadi MT Condensed Light"/>
                <a:cs typeface="Abadi MT Condensed Light"/>
              </a:rPr>
              <a:t>: en tacite prolongation </a:t>
            </a:r>
          </a:p>
        </p:txBody>
      </p:sp>
      <p:pic>
        <p:nvPicPr>
          <p:cNvPr id="11" name="Image 10" descr="logochart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7" y="53786"/>
            <a:ext cx="1635383" cy="803737"/>
          </a:xfrm>
          <a:prstGeom prst="rect">
            <a:avLst/>
          </a:prstGeom>
        </p:spPr>
      </p:pic>
      <p:pic>
        <p:nvPicPr>
          <p:cNvPr id="7" name="Image 6" descr="Une image contenant mur, intérieur, plancher, table&#10;&#10;&#10;&#10;Description générée automatiquement">
            <a:extLst>
              <a:ext uri="{FF2B5EF4-FFF2-40B4-BE49-F238E27FC236}">
                <a16:creationId xmlns:a16="http://schemas.microsoft.com/office/drawing/2014/main" id="{E1CD4863-9D15-D544-8BC5-0FC0BB44D7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4668" y="1365478"/>
            <a:ext cx="3663176" cy="234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0641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317</Words>
  <Application>Microsoft Macintosh PowerPoint</Application>
  <PresentationFormat>Affichage à l'écran (4:3)</PresentationFormat>
  <Paragraphs>88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Abadi MT Condensed Extra Bold</vt:lpstr>
      <vt:lpstr>Abadi MT Condensed Light</vt:lpstr>
      <vt:lpstr>Arial</vt:lpstr>
      <vt:lpstr>Calibri</vt:lpstr>
      <vt:lpstr>Candara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BOUREAU</dc:creator>
  <cp:lastModifiedBy>Sandrine Boureau</cp:lastModifiedBy>
  <cp:revision>54</cp:revision>
  <dcterms:created xsi:type="dcterms:W3CDTF">2018-10-05T07:50:34Z</dcterms:created>
  <dcterms:modified xsi:type="dcterms:W3CDTF">2018-12-18T11:01:00Z</dcterms:modified>
</cp:coreProperties>
</file>